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4" r:id="rId1"/>
  </p:sldMasterIdLst>
  <p:notesMasterIdLst>
    <p:notesMasterId r:id="rId18"/>
  </p:notesMasterIdLst>
  <p:sldIdLst>
    <p:sldId id="256" r:id="rId2"/>
    <p:sldId id="260" r:id="rId3"/>
    <p:sldId id="261" r:id="rId4"/>
    <p:sldId id="266" r:id="rId5"/>
    <p:sldId id="268" r:id="rId6"/>
    <p:sldId id="267" r:id="rId7"/>
    <p:sldId id="283" r:id="rId8"/>
    <p:sldId id="284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558AE-8CD3-4C23-80DF-D3FFA7E158C8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A8545-48A9-4BB0-8DD3-1457877758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0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A8545-48A9-4BB0-8DD3-1457877758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94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31757"/>
            <a:ext cx="8208912" cy="282833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мерах по совершенствованию организации деятельности в области Противодействия коррупции»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56084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учреждение культуры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Эстрадный балет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Экситон»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638132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 г. Ульяновск</a:t>
            </a:r>
          </a:p>
          <a:p>
            <a:pPr algn="ctr"/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42210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AutoShape 10" descr="Противодействие коррупции | Орск официальный сайт город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1" name="Picture 13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7707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0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692696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u="sng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Финансово-экономическая деятельность</a:t>
            </a:r>
            <a:endParaRPr lang="ru-RU" sz="2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305342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Привлечение внебюджетных  средств</a:t>
            </a:r>
          </a:p>
          <a:p>
            <a:endParaRPr lang="ru-RU" dirty="0"/>
          </a:p>
          <a:p>
            <a:r>
              <a:rPr lang="ru-RU" dirty="0"/>
              <a:t>Распределение финансовых  средств </a:t>
            </a:r>
          </a:p>
          <a:p>
            <a:endParaRPr lang="ru-RU" dirty="0"/>
          </a:p>
          <a:p>
            <a:r>
              <a:rPr lang="ru-RU" b="1" dirty="0"/>
              <a:t>Возможными для данной деятельности коррупционными нарушениями являются :</a:t>
            </a:r>
          </a:p>
          <a:p>
            <a:endParaRPr lang="ru-RU" dirty="0"/>
          </a:p>
          <a:p>
            <a:r>
              <a:rPr lang="ru-RU" dirty="0"/>
              <a:t>получение наличных средств от физических и юридических лиц без  зачисления на расчетный счет организации;</a:t>
            </a:r>
          </a:p>
          <a:p>
            <a:endParaRPr lang="ru-RU" dirty="0"/>
          </a:p>
          <a:p>
            <a:r>
              <a:rPr lang="ru-RU" dirty="0"/>
              <a:t>понуждение заключения договоров жертвования денежных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8056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7849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материально-технических ресурсов (Федеральный закон от 05.04.2013 N 44-ФЗ "О   контрактной системе в  сфере закупок товаров, работ, услуг для обеспечения государственных и муниципальных нужд«);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и обслуживание материально-технических ресурсов;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реконструкция зданий, сооружений, помещений (строительные нормы и технические регламенты).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Возможными для данной деятельности коррупционными нарушениями являются: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 в совершении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сделок, в том числе: заключение без согласования  с учредителем договоров с лицами, являющимися родственниками или близкими друзьями сотрудников подведомственной организации, выполняющих управленческие функции; заключение без согласования  с учредителем договоров с организациями, если сотрудники подведомственного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выполняющие управленческие функции, состоят  с этими организациями в трудовых отношениях, являются участниками, кредиторами этих организаций ( ст. 27 Федерального закона от 12.01.1996 N 7-ФЗ "О некоммерческих организациях«)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договоров с лицами и организациями, являющимися аффилированными по отношению к подведомственной организации; (ст. 4 Закона РСФСР от 22.03.1991 N 948-1 "О конкуренции и ограничении монополистической деятельности на товарных рынках" аффилированными лицами признаются физические и юридические лица, способные оказывать влияние на деятельность юридических и (или) физических лиц, осуществляющих предпринимательскую деятельность)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вознаграждения либо иной материальной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выгоды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заключения соответствующих договоров.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548681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Административно-хозяйственная деятельность 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Управленческая деятельность</a:t>
            </a:r>
            <a:r>
              <a:rPr lang="ru-RU" altLang="ru-RU" sz="2400" b="1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4784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договоров,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Возможными для данной деятельности  коррупционными правонарушениями являются: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в совершении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иных действий, в том числе, прием на работу , без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согласования с учредителем, лиц,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являющихся  родственниками или близкими друзьями  сотрудников учреждения, выполняющих управленческие функции ( ст. 27 Федерального закона от 12.01.1996 N 7-ФЗ "О некоммерческих организациях«);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заработной платы руководителем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единолично, без решений соответствующих комиссий лицам, являющимися родственниками или близкими друзьями  сотрудников организации, выполняющих управленческие функции;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распределении  должностных обязанностей  работников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непосредственная подчиненность родственников и близких друзей сотрудникам, выполняющим управленческие функции;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работу по совместительству лиц, в отношении которых законодательством предусмотрены запреты или ограничения на такую работу;</a:t>
            </a:r>
          </a:p>
        </p:txBody>
      </p:sp>
    </p:spTree>
    <p:extLst>
      <p:ext uri="{BB962C8B-B14F-4D97-AF65-F5344CB8AC3E}">
        <p14:creationId xmlns:p14="http://schemas.microsoft.com/office/powerpoint/2010/main" val="163965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419327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услуг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20888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Возможными для данной деятельности коррупционными нарушениями являются: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правил приема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предоставление незаконных преимуществ при приеме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договоров на предоставление  платных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предоставления государственной услуги;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работниками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стоимость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превышает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тысячи рублей.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04664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Репетиционный процесс</a:t>
            </a:r>
            <a:endParaRPr lang="ru-RU" sz="2400" b="1" u="sng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1752" y="228600"/>
            <a:ext cx="8534400" cy="147220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altLang="ru-RU" sz="2200" b="1" u="sng" dirty="0" smtClean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Меры </a:t>
            </a:r>
            <a:r>
              <a:rPr lang="ru-RU" altLang="ru-RU" sz="2200" b="1" u="sng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по предупреждению </a:t>
            </a:r>
            <a:r>
              <a:rPr lang="ru-RU" altLang="ru-RU" sz="2200" b="1" u="sng" dirty="0" smtClean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коррупции</a:t>
            </a:r>
            <a:r>
              <a:rPr lang="ru-RU" altLang="ru-RU" sz="22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(</a:t>
            </a:r>
            <a:r>
              <a:rPr lang="ru-RU" altLang="ru-RU" sz="2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ст.13.3. Федерального  закона  от 25.12.2008 N 273-ФЗ</a:t>
            </a:r>
            <a:br>
              <a:rPr lang="ru-RU" altLang="ru-RU" sz="2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"О противодействии коррупции)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57"/>
            <a:ext cx="83529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подразделений или должностных лиц, ответственных за профилактику коррупционных и иных правонарушений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материалов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"(вместе с "Рекомендациями по организации мероприятий, направленных на разработку, принятие и применение Кодекса профессиональной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в практику стандартов и процедур, направленных на обеспечение добросовестной работы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кодекса этики и служебного поведения работников организации; (ст. 48 Закона об образовании в Российской  Федерации , Письмо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06.02.2014 N 09-148 )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и урегулирование конфликта интересов;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 составления неофициальной отчетности и использования поддельных документов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  <a:p>
            <a:endParaRPr lang="ru-RU" sz="10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41765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12624" cy="294856"/>
          </a:xfrm>
        </p:spPr>
        <p:txBody>
          <a:bodyPr>
            <a:normAutofit fontScale="90000"/>
          </a:bodyPr>
          <a:lstStyle/>
          <a:p>
            <a:r>
              <a:rPr lang="ru-RU" sz="2400" u="sng" dirty="0"/>
              <a:t>Ответственность юридических  и физических  лиц</a:t>
            </a:r>
            <a:br>
              <a:rPr lang="ru-RU" sz="2400" u="sng" dirty="0"/>
            </a:br>
            <a:endParaRPr lang="ru-RU" sz="24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/>
          </a:p>
          <a:p>
            <a:pPr indent="450000" algn="just">
              <a:defRPr/>
            </a:pPr>
            <a:endParaRPr lang="ru-RU" dirty="0" smtClean="0"/>
          </a:p>
          <a:p>
            <a:pPr indent="450000" algn="just">
              <a:defRPr/>
            </a:pPr>
            <a:r>
              <a:rPr lang="ru-RU" dirty="0" smtClean="0"/>
              <a:t>За </a:t>
            </a:r>
            <a:r>
              <a:rPr lang="ru-RU" dirty="0"/>
              <a:t>незаконное привлечение к трудовой деятельности бывшего государственного (муниципального) служащего работодатель может быть привлечен к ответственности в соответствии со ст. 19.29 КоАП РФ Этой статьей предусмотрено наложение административного штрафа:</a:t>
            </a:r>
          </a:p>
          <a:p>
            <a:pPr indent="450000" algn="just">
              <a:defRPr/>
            </a:pPr>
            <a:r>
              <a:rPr lang="ru-RU" dirty="0"/>
              <a:t>на граждан - в размере от 2000 до 4000 руб.;</a:t>
            </a:r>
          </a:p>
          <a:p>
            <a:pPr indent="450000" algn="just">
              <a:defRPr/>
            </a:pPr>
            <a:r>
              <a:rPr lang="ru-RU" dirty="0"/>
              <a:t>на должностных лиц - от 20 000 до 50 000 руб.;</a:t>
            </a:r>
          </a:p>
          <a:p>
            <a:pPr indent="450000" algn="just">
              <a:defRPr/>
            </a:pPr>
            <a:r>
              <a:rPr lang="ru-RU" dirty="0"/>
              <a:t>на юридических лиц - от 100 000 до 500 000 руб.</a:t>
            </a:r>
          </a:p>
          <a:p>
            <a:pPr indent="450000" algn="just"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       Прием на работу по совместительству лиц, в отношении которых законодательством предусмотрены запреты или ограничения на такую работу, может повлечь привлечение работодателя к административной ответственности на основании  ч.1 ст.5.27  КоАП РФ. За нарушение трудового законодательства согласно этой норме штрафные санкции могут быть наложены:</a:t>
            </a:r>
          </a:p>
          <a:p>
            <a:pPr>
              <a:defRPr/>
            </a:pPr>
            <a:r>
              <a:rPr lang="ru-RU" dirty="0"/>
              <a:t>       на должностных лиц и индивидуальных предпринимателей в размере от 1000 до 5000 руб.;</a:t>
            </a:r>
          </a:p>
          <a:p>
            <a:pPr>
              <a:defRPr/>
            </a:pPr>
            <a:r>
              <a:rPr lang="ru-RU" dirty="0"/>
              <a:t>      юридических лиц - от 30 000 до 50 000 руб.</a:t>
            </a:r>
          </a:p>
        </p:txBody>
      </p:sp>
    </p:spTree>
    <p:extLst>
      <p:ext uri="{BB962C8B-B14F-4D97-AF65-F5344CB8AC3E}">
        <p14:creationId xmlns:p14="http://schemas.microsoft.com/office/powerpoint/2010/main" val="11687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БЛАГОДАРИМ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26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8064896" cy="3278087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определено Федеральным законом от 25 декабря 2008 г. № 273-ФЗ «О противодействии коррупции» (далее – Федеральный закон № 273-ФЗ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19 мая 2008 г. № 815 «О мерах по противодействию коррупции»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является существенной системной проблемой, характерной не только для России, но и для большинства стран мира. В этой связи одной из первостепенных задач в последние годы, поставленных на государственном уровне в России, стало противодействие коррупции.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»– это: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совершение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деяний 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или в интересах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юридического лица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4046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273-ФЗ «О противодействии коррупции»</a:t>
            </a:r>
          </a:p>
        </p:txBody>
      </p:sp>
      <p:pic>
        <p:nvPicPr>
          <p:cNvPr id="3076" name="Picture 4" descr="http://storage.inovaco.ru/media/cache/53/92/6a/16/cd/cb/53926a16cdcb4b6805912f7223c326a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5177"/>
            <a:ext cx="1584176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0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противодействия коррупции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признание, обеспечение и защита основных прав и свобод человека и гражданина;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законность;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публичность и открытость деятельности государственных органов и органов местного самоуправления;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неотвратимость ответственности за совершение коррупционных правонарушений;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комплексное использование политических, организационных, информационно-пропагандистских, социально-экономических, правовых, специальных и иных мер;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приоритетное применение мер по предупреждению коррупции;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сотрудничество государства с институтами гражданского общества, международными организациями и физическими лицами</a:t>
            </a:r>
          </a:p>
        </p:txBody>
      </p:sp>
    </p:spTree>
    <p:extLst>
      <p:ext uri="{BB962C8B-B14F-4D97-AF65-F5344CB8AC3E}">
        <p14:creationId xmlns:p14="http://schemas.microsoft.com/office/powerpoint/2010/main" val="19610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r>
              <a:rPr lang="ru-RU" sz="1400" b="1" u="sng" dirty="0" smtClean="0"/>
              <a:t/>
            </a:r>
            <a:br>
              <a:rPr lang="ru-RU" sz="1400" b="1" u="sng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2"/>
          </p:nvPr>
        </p:nvSpPr>
        <p:spPr>
          <a:xfrm>
            <a:off x="381000" y="908720"/>
            <a:ext cx="2390800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-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федеральных органов государственной власти, органов государственной власти субъектов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самоуправления, институтов гражданского общества, организаций и физических лиц в пределах их полномочий: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предупреждению коррупции, в том числе по выявлению и последующему устранению причин коррупции (профилактика коррупции);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выявлению, предупреждению, пресечению, раскрытию и расследованию коррупционных правонарушений (борьба с коррупцией);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минимизации и (или) ликвидации последствий коррупционных правонарушений.</a:t>
            </a:r>
          </a:p>
          <a:p>
            <a:endParaRPr lang="ru-RU" dirty="0"/>
          </a:p>
        </p:txBody>
      </p:sp>
      <p:pic>
        <p:nvPicPr>
          <p:cNvPr id="4099" name="Picture 3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92696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Формы коррупционных преступлений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702296" cy="45720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нецелевое </a:t>
            </a:r>
            <a:r>
              <a:rPr lang="ru-RU" sz="1600" dirty="0"/>
              <a:t>использование и хищение бюджетных средств (ст. 285 УК </a:t>
            </a:r>
            <a:r>
              <a:rPr lang="ru-RU" sz="1600" dirty="0" smtClean="0"/>
              <a:t>РФ)</a:t>
            </a:r>
          </a:p>
          <a:p>
            <a:r>
              <a:rPr lang="ru-RU" sz="1600" dirty="0" smtClean="0"/>
              <a:t>злоупотребление </a:t>
            </a:r>
            <a:r>
              <a:rPr lang="ru-RU" sz="1600" dirty="0"/>
              <a:t>и превышение должностных полномочий (ст. 285 и 286 УК РФ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мошенничество, совершенное лицом с использованием своего служебного положения (ст. 159 УК РФ - крупный штраф (до 1 млн руб.) и лишение свободы на срок до десяти лет) </a:t>
            </a:r>
            <a:endParaRPr lang="ru-RU" sz="1600" dirty="0" smtClean="0"/>
          </a:p>
          <a:p>
            <a:r>
              <a:rPr lang="ru-RU" sz="1600" dirty="0" smtClean="0"/>
              <a:t>получение </a:t>
            </a:r>
            <a:r>
              <a:rPr lang="ru-RU" sz="1600" dirty="0"/>
              <a:t>и дача взятки (ст. 290 и ст. 291 УК РФ - лишение свободы до 12 лет и до 8 лет) </a:t>
            </a:r>
            <a:endParaRPr lang="ru-RU" sz="1600" dirty="0" smtClean="0"/>
          </a:p>
          <a:p>
            <a:r>
              <a:rPr lang="ru-RU" sz="1600" dirty="0" smtClean="0"/>
              <a:t>изготовление </a:t>
            </a:r>
            <a:r>
              <a:rPr lang="ru-RU" sz="1600" dirty="0"/>
              <a:t>и сбыт поддельных документов (ст. 327 УК РФ )</a:t>
            </a:r>
          </a:p>
        </p:txBody>
      </p:sp>
      <p:pic>
        <p:nvPicPr>
          <p:cNvPr id="4" name="Picture 2" descr="Противодействие коррупции | ПК ИР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96036" y="1880828"/>
            <a:ext cx="417646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/>
              <a:t/>
            </a:r>
            <a:br>
              <a:rPr lang="ru-RU" sz="1400" b="1" dirty="0"/>
            </a:br>
            <a:endParaRPr lang="ru-RU" sz="1400" dirty="0"/>
          </a:p>
        </p:txBody>
      </p:sp>
      <p:pic>
        <p:nvPicPr>
          <p:cNvPr id="20" name="Объект 19"/>
          <p:cNvPicPr preferRelativeResize="0"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556792"/>
            <a:ext cx="6912768" cy="4752527"/>
          </a:xfrm>
          <a:ln>
            <a:solidFill>
              <a:schemeClr val="accent1"/>
            </a:solidFill>
          </a:ln>
        </p:spPr>
      </p:pic>
      <p:sp>
        <p:nvSpPr>
          <p:cNvPr id="22" name="Прямоугольник 21"/>
          <p:cNvSpPr/>
          <p:nvPr/>
        </p:nvSpPr>
        <p:spPr>
          <a:xfrm>
            <a:off x="971600" y="260648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порталу правовой статистики </a:t>
            </a:r>
          </a:p>
          <a:p>
            <a:pPr algn="ctr"/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преступлений по ст. 291 УК РФ </a:t>
            </a:r>
            <a:r>
              <a:rPr lang="ru-RU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(дача </a:t>
            </a:r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взятки)</a:t>
            </a:r>
            <a:r>
              <a:rPr lang="ru-RU" b="1" dirty="0">
                <a:solidFill>
                  <a:srgbClr val="E68422">
                    <a:shade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E68422">
                    <a:shade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4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4632" cy="798911"/>
          </a:xfrm>
        </p:spPr>
        <p:txBody>
          <a:bodyPr>
            <a:normAutofit fontScale="90000"/>
          </a:bodyPr>
          <a:lstStyle/>
          <a:p>
            <a:pPr>
              <a:tabLst>
                <a:tab pos="5113338" algn="l"/>
              </a:tabLst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344816" cy="4782145"/>
          </a:xfrm>
        </p:spPr>
      </p:pic>
      <p:sp>
        <p:nvSpPr>
          <p:cNvPr id="7" name="Прямоугольник 6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порталу правовой статистики </a:t>
            </a:r>
            <a:endParaRPr lang="ru-RU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b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преступлений по ст. 291 УК РФ (получение взятки)</a:t>
            </a:r>
            <a:r>
              <a:rPr lang="ru-RU" b="1" dirty="0">
                <a:solidFill>
                  <a:srgbClr val="E68422">
                    <a:shade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E68422">
                    <a:shade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7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Оценка деятельности </a:t>
            </a:r>
            <a:r>
              <a:rPr lang="ru-RU" altLang="ru-RU" sz="2400" b="1" dirty="0" smtClean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и </a:t>
            </a:r>
            <a:r>
              <a:rPr lang="ru-RU" altLang="ru-RU" sz="2400" b="1" dirty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выявление возможных коррупционных </a:t>
            </a:r>
            <a:r>
              <a:rPr lang="ru-RU" altLang="ru-RU" sz="2400" b="1" dirty="0" smtClean="0">
                <a:solidFill>
                  <a:srgbClr val="7EB2E6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рисков в учреждении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Финансово-экономическая деятельность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Административно-хозяйственная деятельность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Управленческая деятельность 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mtClean="0"/>
              <a:t>Репетиционный процесс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1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1536</TotalTime>
  <Words>1157</Words>
  <Application>Microsoft Office PowerPoint</Application>
  <PresentationFormat>Экран (4:3)</PresentationFormat>
  <Paragraphs>130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Областное государственное бюджетное учреждение культуры  «Эстрадный балет «Экситон»</vt:lpstr>
      <vt:lpstr>Коррупция является существенной системной проблемой, характерной не только для России, но и для большинства стран мира. В этой связи одной из первостепенных задач в последние годы, поставленных на государственном уровне в России, стало противодействие коррупции. </vt:lpstr>
      <vt:lpstr>Презентация PowerPoint</vt:lpstr>
      <vt:lpstr>Принципы противодействия коррупции</vt:lpstr>
      <vt:lpstr>           </vt:lpstr>
      <vt:lpstr>Формы коррупционных преступлений</vt:lpstr>
      <vt:lpstr> </vt:lpstr>
      <vt:lpstr>                                         </vt:lpstr>
      <vt:lpstr>Оценка деятельности и выявление возможных коррупционных рисков в учреждении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по предупреждению коррупции (ст.13.3. Федерального  закона  от 25.12.2008 N 273-ФЗ "О противодействии коррупции)</vt:lpstr>
      <vt:lpstr>Ответственность юридических  и физических  лиц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34</cp:revision>
  <dcterms:created xsi:type="dcterms:W3CDTF">2020-12-07T10:54:16Z</dcterms:created>
  <dcterms:modified xsi:type="dcterms:W3CDTF">2020-12-08T12:33:14Z</dcterms:modified>
</cp:coreProperties>
</file>